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Platypi Medium" panose="020B0604020202020204" charset="0"/>
      <p:regular r:id="rId11"/>
    </p:embeddedFont>
    <p:embeddedFont>
      <p:font typeface="Source Serif Pro" panose="02040603050405020204" pitchFamily="18" charset="0"/>
      <p:regular r:id="rId12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9" d="100"/>
          <a:sy n="59" d="100"/>
        </p:scale>
        <p:origin x="70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002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mune.genazzano.roma.i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mune.segni.rm.i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4" name="Text 1"/>
          <p:cNvSpPr/>
          <p:nvPr/>
        </p:nvSpPr>
        <p:spPr>
          <a:xfrm>
            <a:off x="864037" y="3148846"/>
            <a:ext cx="11426666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VIAGGIO SUI PASSI DI GREGOROVIUS</a:t>
            </a:r>
            <a:endParaRPr lang="en-US" sz="4850" dirty="0"/>
          </a:p>
        </p:txBody>
      </p:sp>
      <p:sp>
        <p:nvSpPr>
          <p:cNvPr id="5" name="Text 2"/>
          <p:cNvSpPr/>
          <p:nvPr/>
        </p:nvSpPr>
        <p:spPr>
          <a:xfrm>
            <a:off x="864037" y="4290655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Segui le orme di Ferdinand Gregorovius attraverso borghi storici, santuari e sapori autentici in un itinerario culturale di 5 giorni che ti porterà a scoprire Genazzano, Paliano, Fiuggi, Segni e Montecompatri.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985486"/>
            <a:ext cx="9165193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Itinerario Culturale di 5 Giorni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25076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Segui le orme di Ferdinand Gregorovius attraverso borghi storici, santuari e sapori autentici: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923467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Font typeface="+mj-lt"/>
              <a:buAutoNum type="arabicPeriod"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Genazzano Castello Colonna, Santuario del Buon Consiglio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404836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Font typeface="+mj-lt"/>
              <a:buAutoNum type="arabicPeriod" startAt="2"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Paliano Palazzo Colonna, Selva di Paliano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886206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Font typeface="+mj-lt"/>
              <a:buAutoNum type="arabicPeriod" startAt="3"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Fiuggi Terme e Lago di Canterno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367576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Font typeface="+mj-lt"/>
              <a:buAutoNum type="arabicPeriod" startAt="4"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Segni Mura poligonali e Cattedrale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7" y="584894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Font typeface="+mj-lt"/>
              <a:buAutoNum type="arabicPeriod" startAt="5"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Montecompatri Santuario Madonna del Castagno</a:t>
            </a:r>
            <a:endParaRPr lang="en-US" sz="1900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F7596C6C-BA4A-558D-BCC0-8D47023456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29358" y="7417942"/>
            <a:ext cx="2621271" cy="71103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13604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Genazzano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2577584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Cosa vedere: Castello Colonna, Basilica del Buon Consiglio, Ninfeo del Bramante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589853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Percorso consigliato: Centro storico fino a Porta Romana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602123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Sito: </a:t>
            </a:r>
            <a:r>
              <a:rPr lang="en-US" sz="1900" u="sng" dirty="0">
                <a:solidFill>
                  <a:srgbClr val="3E2513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www.comune.genazzano.roma.it</a:t>
            </a:r>
            <a:endParaRPr lang="en-US" sz="19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3929" y="2633067"/>
            <a:ext cx="6150054" cy="4105156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5BAE03A8-4995-F540-30DC-1B1595629A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29358" y="7417942"/>
            <a:ext cx="2621271" cy="71103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1562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Paliano</a:t>
            </a:r>
            <a:endParaRPr lang="en-US" sz="4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2635091"/>
            <a:ext cx="6150054" cy="410122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623929" y="2579608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Cosa vedere: Collegiata di SantAndrea, Selva di Paliano, Santa Maria di Pugliano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7623929" y="3591878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Gusto: Vino Cesanese DOCG, cucina tipica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7623929" y="4209098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Sito: www.comune.paliano.fr.it</a:t>
            </a:r>
            <a:endParaRPr lang="en-US" sz="1900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14663DAF-55B4-831D-74A4-3215ED8ADB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29358" y="7417942"/>
            <a:ext cx="2621271" cy="71103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031796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Fiuggi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4037" y="4608552"/>
            <a:ext cx="12902327" cy="30480"/>
          </a:xfrm>
          <a:prstGeom prst="roundRect">
            <a:avLst>
              <a:gd name="adj" fmla="val 121500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4" name="Shape 2"/>
          <p:cNvSpPr/>
          <p:nvPr/>
        </p:nvSpPr>
        <p:spPr>
          <a:xfrm>
            <a:off x="3997047" y="3868043"/>
            <a:ext cx="30480" cy="740569"/>
          </a:xfrm>
          <a:prstGeom prst="roundRect">
            <a:avLst>
              <a:gd name="adj" fmla="val 121500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5" name="Shape 3"/>
          <p:cNvSpPr/>
          <p:nvPr/>
        </p:nvSpPr>
        <p:spPr>
          <a:xfrm>
            <a:off x="3734633" y="433083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6" name="Text 4"/>
          <p:cNvSpPr/>
          <p:nvPr/>
        </p:nvSpPr>
        <p:spPr>
          <a:xfrm>
            <a:off x="3827145" y="4377035"/>
            <a:ext cx="370284" cy="462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2900" dirty="0"/>
          </a:p>
        </p:txBody>
      </p:sp>
      <p:sp>
        <p:nvSpPr>
          <p:cNvPr id="7" name="Text 5"/>
          <p:cNvSpPr/>
          <p:nvPr/>
        </p:nvSpPr>
        <p:spPr>
          <a:xfrm>
            <a:off x="2469356" y="229707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Cosa vedere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1110853" y="2830949"/>
            <a:ext cx="580322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Fonte Bonifacio VIII, Lago di Canterno, Collegiata di San Pietro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7299722" y="4608493"/>
            <a:ext cx="30480" cy="740569"/>
          </a:xfrm>
          <a:prstGeom prst="roundRect">
            <a:avLst>
              <a:gd name="adj" fmla="val 121500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0" name="Shape 8"/>
          <p:cNvSpPr/>
          <p:nvPr/>
        </p:nvSpPr>
        <p:spPr>
          <a:xfrm>
            <a:off x="7037308" y="433083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1" name="Text 9"/>
          <p:cNvSpPr/>
          <p:nvPr/>
        </p:nvSpPr>
        <p:spPr>
          <a:xfrm>
            <a:off x="7129820" y="4377035"/>
            <a:ext cx="370284" cy="462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2900" dirty="0"/>
          </a:p>
        </p:txBody>
      </p:sp>
      <p:sp>
        <p:nvSpPr>
          <p:cNvPr id="12" name="Text 10"/>
          <p:cNvSpPr/>
          <p:nvPr/>
        </p:nvSpPr>
        <p:spPr>
          <a:xfrm>
            <a:off x="5772031" y="559605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Esperienza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4413528" y="6129933"/>
            <a:ext cx="580322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Benessere, natura e storia in 1 giorno</a:t>
            </a:r>
            <a:endParaRPr lang="en-US" sz="1900" dirty="0"/>
          </a:p>
        </p:txBody>
      </p:sp>
      <p:sp>
        <p:nvSpPr>
          <p:cNvPr id="14" name="Shape 12"/>
          <p:cNvSpPr/>
          <p:nvPr/>
        </p:nvSpPr>
        <p:spPr>
          <a:xfrm>
            <a:off x="10602516" y="3868043"/>
            <a:ext cx="30480" cy="740569"/>
          </a:xfrm>
          <a:prstGeom prst="roundRect">
            <a:avLst>
              <a:gd name="adj" fmla="val 121500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5" name="Shape 13"/>
          <p:cNvSpPr/>
          <p:nvPr/>
        </p:nvSpPr>
        <p:spPr>
          <a:xfrm>
            <a:off x="10340102" y="433083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6" name="Text 14"/>
          <p:cNvSpPr/>
          <p:nvPr/>
        </p:nvSpPr>
        <p:spPr>
          <a:xfrm>
            <a:off x="10432613" y="4377035"/>
            <a:ext cx="370284" cy="462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3</a:t>
            </a:r>
            <a:endParaRPr lang="en-US" sz="2900" dirty="0"/>
          </a:p>
        </p:txBody>
      </p:sp>
      <p:sp>
        <p:nvSpPr>
          <p:cNvPr id="17" name="Text 15"/>
          <p:cNvSpPr/>
          <p:nvPr/>
        </p:nvSpPr>
        <p:spPr>
          <a:xfrm>
            <a:off x="9074825" y="269212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Extra</a:t>
            </a:r>
            <a:endParaRPr lang="en-US" sz="2400" dirty="0"/>
          </a:p>
        </p:txBody>
      </p:sp>
      <p:sp>
        <p:nvSpPr>
          <p:cNvPr id="18" name="Text 16"/>
          <p:cNvSpPr/>
          <p:nvPr/>
        </p:nvSpPr>
        <p:spPr>
          <a:xfrm>
            <a:off x="7716322" y="3225998"/>
            <a:ext cx="580322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Degustazione tipica e tour esclusivo a Palazzo Fiuggi</a:t>
            </a:r>
            <a:endParaRPr lang="en-US" sz="1900" dirty="0"/>
          </a:p>
        </p:txBody>
      </p:sp>
      <p:sp>
        <p:nvSpPr>
          <p:cNvPr id="19" name="Text 17"/>
          <p:cNvSpPr/>
          <p:nvPr/>
        </p:nvSpPr>
        <p:spPr>
          <a:xfrm>
            <a:off x="864037" y="6802636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Sito: www.comune.fiuggi.fr.it</a:t>
            </a:r>
            <a:endParaRPr lang="en-US" sz="1900" dirty="0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62001D39-7B5E-7BA5-637A-4B34AFAF0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29358" y="7417942"/>
            <a:ext cx="2621271" cy="71103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67420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Segni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2631400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Cosa vedere: Mura megalitiche, Cattedrale, Museo Archeologico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643670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Sosta gastronomica: Ristorante Scroccarocco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260890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Sito: </a:t>
            </a:r>
            <a:r>
              <a:rPr lang="en-US" sz="1900" u="sng" dirty="0">
                <a:solidFill>
                  <a:srgbClr val="3E2513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www.comune.segni.rm.it</a:t>
            </a:r>
            <a:endParaRPr lang="en-US" sz="19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3929" y="2686883"/>
            <a:ext cx="6150054" cy="399752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DDC40B75-8DBB-74FC-2215-97AB4A3F8D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29358" y="7417942"/>
            <a:ext cx="2621271" cy="71103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2095" y="421124"/>
            <a:ext cx="3828455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Montecompatri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572095" y="1205984"/>
            <a:ext cx="13486209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Cosa vedere: Cattedrale di Santa Maria Assunta, Parco Calahorra, Convento di San Silvestro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572095" y="1752955"/>
            <a:ext cx="13486209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Esperienza: Visita spirituale, arte e degustazione vini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72090" y="2299927"/>
            <a:ext cx="13486209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Sito: comune.montecompatri.roma.it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572154" y="3149528"/>
            <a:ext cx="1914168" cy="239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24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Sapori e Ospitalità</a:t>
            </a:r>
            <a:endParaRPr lang="en-US" sz="2400" dirty="0"/>
          </a:p>
        </p:txBody>
      </p:sp>
      <p:sp>
        <p:nvSpPr>
          <p:cNvPr id="7" name="Text 5"/>
          <p:cNvSpPr/>
          <p:nvPr/>
        </p:nvSpPr>
        <p:spPr>
          <a:xfrm>
            <a:off x="572091" y="3839574"/>
            <a:ext cx="5863233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Ristoranti consigliati: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572090" y="4320175"/>
            <a:ext cx="5863233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Genazzano: Il Vascello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572095" y="4799890"/>
            <a:ext cx="5863233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Paliano: LAntico Granaio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572092" y="5271581"/>
            <a:ext cx="5863233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90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Fiuggi: Trattoria da Gino</a:t>
            </a:r>
            <a:endParaRPr lang="en-US" sz="1900" dirty="0"/>
          </a:p>
        </p:txBody>
      </p:sp>
      <p:sp>
        <p:nvSpPr>
          <p:cNvPr id="11" name="Text 9"/>
          <p:cNvSpPr/>
          <p:nvPr/>
        </p:nvSpPr>
        <p:spPr>
          <a:xfrm>
            <a:off x="572095" y="5687658"/>
            <a:ext cx="5863233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Segni: Scroccarocco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572093" y="6104734"/>
            <a:ext cx="5863233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Montecompatri: Il Casale delle Streghe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572094" y="6892886"/>
            <a:ext cx="5863233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Dove dormire: B&amp;B, agriturismi e palazzi storici in ogni località</a:t>
            </a:r>
            <a:endParaRPr lang="en-US" sz="1900" dirty="0"/>
          </a:p>
        </p:txBody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800" y="2162592"/>
            <a:ext cx="6414463" cy="4275185"/>
          </a:xfrm>
          <a:prstGeom prst="rect">
            <a:avLst/>
          </a:prstGeom>
        </p:spPr>
      </p:pic>
      <p:sp>
        <p:nvSpPr>
          <p:cNvPr id="15" name="Text 12"/>
          <p:cNvSpPr/>
          <p:nvPr/>
        </p:nvSpPr>
        <p:spPr>
          <a:xfrm>
            <a:off x="6816566" y="8159591"/>
            <a:ext cx="7249239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endParaRPr lang="en-US" sz="1200" dirty="0"/>
          </a:p>
        </p:txBody>
      </p:sp>
      <p:sp>
        <p:nvSpPr>
          <p:cNvPr id="16" name="Text 13"/>
          <p:cNvSpPr/>
          <p:nvPr/>
        </p:nvSpPr>
        <p:spPr>
          <a:xfrm>
            <a:off x="572095" y="8714423"/>
            <a:ext cx="13486209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endParaRPr lang="en-US" sz="1200" dirty="0"/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7FE15E0C-FBE2-4258-7F8B-1601804531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96023" y="7633097"/>
            <a:ext cx="2234377" cy="60608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06584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Consigli di Viaggio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4037" y="233112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548" y="2377321"/>
            <a:ext cx="370284" cy="46291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66280" y="241589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Durata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666280" y="2949773"/>
            <a:ext cx="549461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5 giorni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7469505" y="233112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2017" y="2377321"/>
            <a:ext cx="370284" cy="46291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8271748" y="241589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Lingue disponibili</a:t>
            </a:r>
            <a:endParaRPr lang="en-US" sz="2400" dirty="0"/>
          </a:p>
        </p:txBody>
      </p:sp>
      <p:sp>
        <p:nvSpPr>
          <p:cNvPr id="10" name="Text 6"/>
          <p:cNvSpPr/>
          <p:nvPr/>
        </p:nvSpPr>
        <p:spPr>
          <a:xfrm>
            <a:off x="8271748" y="2949773"/>
            <a:ext cx="549461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Italiano / Inglese</a:t>
            </a:r>
            <a:endParaRPr lang="en-US" sz="1900" dirty="0"/>
          </a:p>
        </p:txBody>
      </p:sp>
      <p:sp>
        <p:nvSpPr>
          <p:cNvPr id="11" name="Shape 7"/>
          <p:cNvSpPr/>
          <p:nvPr/>
        </p:nvSpPr>
        <p:spPr>
          <a:xfrm>
            <a:off x="864037" y="383857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6548" y="3884771"/>
            <a:ext cx="370284" cy="462915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666280" y="3923348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Trasporti</a:t>
            </a:r>
            <a:endParaRPr lang="en-US" sz="2400" dirty="0"/>
          </a:p>
        </p:txBody>
      </p:sp>
      <p:sp>
        <p:nvSpPr>
          <p:cNvPr id="14" name="Text 9"/>
          <p:cNvSpPr/>
          <p:nvPr/>
        </p:nvSpPr>
        <p:spPr>
          <a:xfrm>
            <a:off x="1666280" y="4457224"/>
            <a:ext cx="549461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Auto o treno</a:t>
            </a:r>
            <a:endParaRPr lang="en-US" sz="1900" dirty="0"/>
          </a:p>
        </p:txBody>
      </p:sp>
      <p:sp>
        <p:nvSpPr>
          <p:cNvPr id="15" name="Shape 10"/>
          <p:cNvSpPr/>
          <p:nvPr/>
        </p:nvSpPr>
        <p:spPr>
          <a:xfrm>
            <a:off x="7469505" y="383857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62017" y="3884771"/>
            <a:ext cx="370284" cy="462915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8271748" y="3923348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Consigliato per</a:t>
            </a:r>
            <a:endParaRPr lang="en-US" sz="2400" dirty="0"/>
          </a:p>
        </p:txBody>
      </p:sp>
      <p:sp>
        <p:nvSpPr>
          <p:cNvPr id="18" name="Text 12"/>
          <p:cNvSpPr/>
          <p:nvPr/>
        </p:nvSpPr>
        <p:spPr>
          <a:xfrm>
            <a:off x="8271748" y="4457224"/>
            <a:ext cx="549461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Famiglie, coppie, amanti della storia e della natura</a:t>
            </a:r>
            <a:endParaRPr lang="en-US" sz="1900" dirty="0"/>
          </a:p>
        </p:txBody>
      </p:sp>
      <p:sp>
        <p:nvSpPr>
          <p:cNvPr id="19" name="Text 13"/>
          <p:cNvSpPr/>
          <p:nvPr/>
        </p:nvSpPr>
        <p:spPr>
          <a:xfrm>
            <a:off x="864037" y="561760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Conclusione</a:t>
            </a:r>
            <a:endParaRPr lang="en-US" sz="2400" dirty="0"/>
          </a:p>
        </p:txBody>
      </p:sp>
      <p:sp>
        <p:nvSpPr>
          <p:cNvPr id="20" name="Text 14"/>
          <p:cNvSpPr/>
          <p:nvPr/>
        </p:nvSpPr>
        <p:spPr>
          <a:xfrm>
            <a:off x="864037" y="6373654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Un viaggio tra cultura, paesaggi e spiritualità. Prenota il tuo itinerario e vivi l'anima autentica del Lazio seguendo i passi di Gregorovius.</a:t>
            </a:r>
            <a:endParaRPr lang="en-US" sz="1900" dirty="0"/>
          </a:p>
        </p:txBody>
      </p:sp>
      <p:pic>
        <p:nvPicPr>
          <p:cNvPr id="22" name="Immagine 21">
            <a:extLst>
              <a:ext uri="{FF2B5EF4-FFF2-40B4-BE49-F238E27FC236}">
                <a16:creationId xmlns:a16="http://schemas.microsoft.com/office/drawing/2014/main" id="{9BCDEE37-FEC8-E5D2-575C-D8B98CAD99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929358" y="7417942"/>
            <a:ext cx="2621271" cy="71103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374</Words>
  <Application>Microsoft Office PowerPoint</Application>
  <PresentationFormat>Personalizzato</PresentationFormat>
  <Paragraphs>63</Paragraphs>
  <Slides>8</Slides>
  <Notes>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2" baseType="lpstr">
      <vt:lpstr>Platypi Medium</vt:lpstr>
      <vt:lpstr>Source Serif Pro</vt:lpstr>
      <vt:lpstr>Arial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Ludovica Rotelli</cp:lastModifiedBy>
  <cp:revision>4</cp:revision>
  <dcterms:created xsi:type="dcterms:W3CDTF">2025-06-09T14:36:39Z</dcterms:created>
  <dcterms:modified xsi:type="dcterms:W3CDTF">2025-06-09T14:52:02Z</dcterms:modified>
</cp:coreProperties>
</file>